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5"/>
  </p:notesMasterIdLst>
  <p:sldIdLst>
    <p:sldId id="256" r:id="rId2"/>
    <p:sldId id="257" r:id="rId3"/>
    <p:sldId id="263" r:id="rId4"/>
    <p:sldId id="258" r:id="rId5"/>
    <p:sldId id="281" r:id="rId6"/>
    <p:sldId id="259" r:id="rId7"/>
    <p:sldId id="268" r:id="rId8"/>
    <p:sldId id="269" r:id="rId9"/>
    <p:sldId id="270" r:id="rId10"/>
    <p:sldId id="271" r:id="rId11"/>
    <p:sldId id="261" r:id="rId12"/>
    <p:sldId id="275" r:id="rId13"/>
    <p:sldId id="276" r:id="rId14"/>
    <p:sldId id="279" r:id="rId15"/>
    <p:sldId id="282" r:id="rId16"/>
    <p:sldId id="260" r:id="rId17"/>
    <p:sldId id="262" r:id="rId18"/>
    <p:sldId id="273" r:id="rId19"/>
    <p:sldId id="274" r:id="rId20"/>
    <p:sldId id="272" r:id="rId21"/>
    <p:sldId id="277" r:id="rId22"/>
    <p:sldId id="280"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C596AA6-9B52-D540-A8EF-B96ECEA12AB4}">
          <p14:sldIdLst>
            <p14:sldId id="256"/>
            <p14:sldId id="257"/>
          </p14:sldIdLst>
        </p14:section>
        <p14:section name="Data Understanding" id="{A19BDE89-19D7-794C-9DB8-521ADD9CF4B5}">
          <p14:sldIdLst>
            <p14:sldId id="263"/>
            <p14:sldId id="258"/>
            <p14:sldId id="281"/>
            <p14:sldId id="259"/>
            <p14:sldId id="268"/>
            <p14:sldId id="269"/>
            <p14:sldId id="270"/>
            <p14:sldId id="271"/>
            <p14:sldId id="261"/>
            <p14:sldId id="275"/>
            <p14:sldId id="276"/>
            <p14:sldId id="279"/>
            <p14:sldId id="282"/>
            <p14:sldId id="260"/>
            <p14:sldId id="262"/>
            <p14:sldId id="273"/>
            <p14:sldId id="274"/>
            <p14:sldId id="272"/>
          </p14:sldIdLst>
        </p14:section>
        <p14:section name="Modeling" id="{D16E10AD-29EC-264A-9710-6C3F6227A663}">
          <p14:sldIdLst>
            <p14:sldId id="277"/>
            <p14:sldId id="280"/>
            <p14:sldId id="27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94729"/>
  </p:normalViewPr>
  <p:slideViewPr>
    <p:cSldViewPr snapToGrid="0" snapToObjects="1" showGuides="1">
      <p:cViewPr>
        <p:scale>
          <a:sx n="80" d="100"/>
          <a:sy n="80" d="100"/>
        </p:scale>
        <p:origin x="2096" y="7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F4976-1747-4E4A-BD2C-D6D63BA53AF4}" type="datetimeFigureOut">
              <a:rPr lang="en-US" smtClean="0"/>
              <a:t>1/30/17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C6557C-ECC3-0E4D-88DB-7C63EC3C7B3C}" type="slidenum">
              <a:rPr lang="en-US" smtClean="0"/>
              <a:t>‹#›</a:t>
            </a:fld>
            <a:endParaRPr lang="en-US"/>
          </a:p>
        </p:txBody>
      </p:sp>
    </p:spTree>
    <p:extLst>
      <p:ext uri="{BB962C8B-B14F-4D97-AF65-F5344CB8AC3E}">
        <p14:creationId xmlns:p14="http://schemas.microsoft.com/office/powerpoint/2010/main" val="201989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4963" y="283914"/>
            <a:ext cx="11522075" cy="474373"/>
          </a:xfrm>
        </p:spPr>
        <p:txBody>
          <a:bodyPr>
            <a:no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334963" y="981307"/>
            <a:ext cx="11522075" cy="51908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1/30/17</a:t>
            </a:fld>
            <a:endParaRPr lang="en-US"/>
          </a:p>
        </p:txBody>
      </p:sp>
      <p:sp>
        <p:nvSpPr>
          <p:cNvPr id="5" name="Footer Placeholder 4"/>
          <p:cNvSpPr>
            <a:spLocks noGrp="1"/>
          </p:cNvSpPr>
          <p:nvPr>
            <p:ph type="ftr" sz="quarter" idx="11"/>
          </p:nvPr>
        </p:nvSpPr>
        <p:spPr>
          <a:xfrm>
            <a:off x="334963" y="6272784"/>
            <a:ext cx="7556309" cy="365125"/>
          </a:xfrm>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46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1/30/17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1/30/17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1/30/17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1/30/17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Loan Prediction </a:t>
            </a:r>
            <a:r>
              <a:rPr lang="en-US" sz="5400" dirty="0" smtClean="0"/>
              <a:t>(Analytics </a:t>
            </a:r>
            <a:r>
              <a:rPr lang="en-US" sz="5400" dirty="0" err="1" smtClean="0"/>
              <a:t>Vidhya</a:t>
            </a:r>
            <a:r>
              <a:rPr lang="en-US" sz="5400" dirty="0" smtClean="0"/>
              <a:t> Practice Dataset)</a:t>
            </a:r>
            <a:endParaRPr lang="en-US" sz="5400" dirty="0"/>
          </a:p>
        </p:txBody>
      </p:sp>
      <p:sp>
        <p:nvSpPr>
          <p:cNvPr id="3" name="Subtitle 2"/>
          <p:cNvSpPr>
            <a:spLocks noGrp="1"/>
          </p:cNvSpPr>
          <p:nvPr>
            <p:ph type="subTitle" idx="1"/>
          </p:nvPr>
        </p:nvSpPr>
        <p:spPr>
          <a:xfrm>
            <a:off x="1069848" y="4782820"/>
            <a:ext cx="7891272" cy="1069848"/>
          </a:xfrm>
        </p:spPr>
        <p:txBody>
          <a:bodyPr/>
          <a:lstStyle/>
          <a:p>
            <a:r>
              <a:rPr lang="en-US" dirty="0" smtClean="0"/>
              <a:t>Brandon A.</a:t>
            </a:r>
            <a:endParaRPr lang="en-US" dirty="0"/>
          </a:p>
        </p:txBody>
      </p:sp>
    </p:spTree>
    <p:extLst>
      <p:ext uri="{BB962C8B-B14F-4D97-AF65-F5344CB8AC3E}">
        <p14:creationId xmlns:p14="http://schemas.microsoft.com/office/powerpoint/2010/main" val="190930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financials - Dependents</a:t>
            </a:r>
            <a:endParaRPr lang="en-US" dirty="0"/>
          </a:p>
        </p:txBody>
      </p:sp>
      <p:sp>
        <p:nvSpPr>
          <p:cNvPr id="3" name="Content Placeholder 2"/>
          <p:cNvSpPr>
            <a:spLocks noGrp="1"/>
          </p:cNvSpPr>
          <p:nvPr>
            <p:ph idx="1"/>
          </p:nvPr>
        </p:nvSpPr>
        <p:spPr>
          <a:xfrm>
            <a:off x="7378700" y="1917700"/>
            <a:ext cx="4478338" cy="4254500"/>
          </a:xfrm>
        </p:spPr>
        <p:txBody>
          <a:bodyPr/>
          <a:lstStyle/>
          <a:p>
            <a:r>
              <a:rPr lang="en-US" smtClean="0"/>
              <a:t>Total records: 614 / 614</a:t>
            </a:r>
            <a:endParaRPr lang="en-US" dirty="0"/>
          </a:p>
        </p:txBody>
      </p:sp>
      <p:pic>
        <p:nvPicPr>
          <p:cNvPr id="4" name="Picture 3"/>
          <p:cNvPicPr>
            <a:picLocks noChangeAspect="1"/>
          </p:cNvPicPr>
          <p:nvPr/>
        </p:nvPicPr>
        <p:blipFill rotWithShape="1">
          <a:blip r:embed="rId2"/>
          <a:srcRect r="17201" b="29033"/>
          <a:stretch/>
        </p:blipFill>
        <p:spPr>
          <a:xfrm>
            <a:off x="8783638" y="283914"/>
            <a:ext cx="2544762" cy="1532186"/>
          </a:xfrm>
          <a:prstGeom prst="rect">
            <a:avLst/>
          </a:prstGeom>
        </p:spPr>
      </p:pic>
      <p:pic>
        <p:nvPicPr>
          <p:cNvPr id="6" name="Picture 5"/>
          <p:cNvPicPr>
            <a:picLocks noChangeAspect="1"/>
          </p:cNvPicPr>
          <p:nvPr/>
        </p:nvPicPr>
        <p:blipFill>
          <a:blip r:embed="rId3"/>
          <a:stretch>
            <a:fillRect/>
          </a:stretch>
        </p:blipFill>
        <p:spPr>
          <a:xfrm>
            <a:off x="463550" y="1193800"/>
            <a:ext cx="6569059" cy="4114800"/>
          </a:xfrm>
          <a:prstGeom prst="rect">
            <a:avLst/>
          </a:prstGeom>
        </p:spPr>
      </p:pic>
    </p:spTree>
    <p:extLst>
      <p:ext uri="{BB962C8B-B14F-4D97-AF65-F5344CB8AC3E}">
        <p14:creationId xmlns:p14="http://schemas.microsoft.com/office/powerpoint/2010/main" val="909904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trend </a:t>
            </a:r>
            <a:r>
              <a:rPr lang="mr-IN" dirty="0"/>
              <a:t>–</a:t>
            </a:r>
            <a:r>
              <a:rPr lang="en-US" dirty="0"/>
              <a:t> financials </a:t>
            </a:r>
            <a:r>
              <a:rPr lang="mr-IN" dirty="0" smtClean="0"/>
              <a:t>–</a:t>
            </a:r>
            <a:r>
              <a:rPr lang="en-US" dirty="0" smtClean="0"/>
              <a:t> Applicant income and </a:t>
            </a:r>
            <a:r>
              <a:rPr lang="en-US" dirty="0" err="1" smtClean="0"/>
              <a:t>coapplicant</a:t>
            </a:r>
            <a:endParaRPr lang="en-US" dirty="0"/>
          </a:p>
        </p:txBody>
      </p:sp>
      <p:pic>
        <p:nvPicPr>
          <p:cNvPr id="7" name="Picture 6"/>
          <p:cNvPicPr>
            <a:picLocks noChangeAspect="1"/>
          </p:cNvPicPr>
          <p:nvPr/>
        </p:nvPicPr>
        <p:blipFill>
          <a:blip r:embed="rId2"/>
          <a:stretch>
            <a:fillRect/>
          </a:stretch>
        </p:blipFill>
        <p:spPr>
          <a:xfrm>
            <a:off x="529674" y="1143000"/>
            <a:ext cx="5779731" cy="5029200"/>
          </a:xfrm>
          <a:prstGeom prst="rect">
            <a:avLst/>
          </a:prstGeom>
        </p:spPr>
      </p:pic>
      <p:sp>
        <p:nvSpPr>
          <p:cNvPr id="8" name="Content Placeholder 2"/>
          <p:cNvSpPr>
            <a:spLocks noGrp="1"/>
          </p:cNvSpPr>
          <p:nvPr>
            <p:ph idx="1"/>
          </p:nvPr>
        </p:nvSpPr>
        <p:spPr>
          <a:xfrm>
            <a:off x="6413500" y="4673600"/>
            <a:ext cx="5443538" cy="1498600"/>
          </a:xfrm>
        </p:spPr>
        <p:txBody>
          <a:bodyPr>
            <a:normAutofit/>
          </a:bodyPr>
          <a:lstStyle/>
          <a:p>
            <a:r>
              <a:rPr lang="en-US" dirty="0" smtClean="0"/>
              <a:t>Total records: 614 / </a:t>
            </a:r>
            <a:r>
              <a:rPr lang="en-US" dirty="0" smtClean="0"/>
              <a:t>614</a:t>
            </a:r>
            <a:endParaRPr lang="en-US" dirty="0" smtClean="0"/>
          </a:p>
        </p:txBody>
      </p:sp>
      <p:pic>
        <p:nvPicPr>
          <p:cNvPr id="9" name="Picture 8"/>
          <p:cNvPicPr>
            <a:picLocks noChangeAspect="1"/>
          </p:cNvPicPr>
          <p:nvPr/>
        </p:nvPicPr>
        <p:blipFill>
          <a:blip r:embed="rId3"/>
          <a:stretch>
            <a:fillRect/>
          </a:stretch>
        </p:blipFill>
        <p:spPr>
          <a:xfrm>
            <a:off x="6355460" y="777406"/>
            <a:ext cx="4477640" cy="3896193"/>
          </a:xfrm>
          <a:prstGeom prst="rect">
            <a:avLst/>
          </a:prstGeom>
        </p:spPr>
      </p:pic>
    </p:spTree>
    <p:extLst>
      <p:ext uri="{BB962C8B-B14F-4D97-AF65-F5344CB8AC3E}">
        <p14:creationId xmlns:p14="http://schemas.microsoft.com/office/powerpoint/2010/main" val="195047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trend </a:t>
            </a:r>
            <a:r>
              <a:rPr lang="mr-IN" dirty="0"/>
              <a:t>–</a:t>
            </a:r>
            <a:r>
              <a:rPr lang="en-US" dirty="0"/>
              <a:t> financials </a:t>
            </a:r>
            <a:r>
              <a:rPr lang="mr-IN" dirty="0" smtClean="0"/>
              <a:t>–</a:t>
            </a:r>
            <a:r>
              <a:rPr lang="en-US" dirty="0" smtClean="0"/>
              <a:t> </a:t>
            </a:r>
            <a:r>
              <a:rPr lang="en-US" dirty="0" err="1" smtClean="0"/>
              <a:t>Applicantincome</a:t>
            </a:r>
            <a:endParaRPr lang="en-US" dirty="0"/>
          </a:p>
        </p:txBody>
      </p:sp>
      <p:sp>
        <p:nvSpPr>
          <p:cNvPr id="8" name="Content Placeholder 2"/>
          <p:cNvSpPr>
            <a:spLocks noGrp="1"/>
          </p:cNvSpPr>
          <p:nvPr>
            <p:ph idx="1"/>
          </p:nvPr>
        </p:nvSpPr>
        <p:spPr>
          <a:xfrm>
            <a:off x="6413500" y="4673600"/>
            <a:ext cx="5443538" cy="1498600"/>
          </a:xfrm>
        </p:spPr>
        <p:txBody>
          <a:bodyPr>
            <a:normAutofit/>
          </a:bodyPr>
          <a:lstStyle/>
          <a:p>
            <a:r>
              <a:rPr lang="en-US" dirty="0" smtClean="0"/>
              <a:t>Total records: 614 / 614</a:t>
            </a:r>
          </a:p>
        </p:txBody>
      </p:sp>
      <p:pic>
        <p:nvPicPr>
          <p:cNvPr id="3" name="Picture 2"/>
          <p:cNvPicPr>
            <a:picLocks noChangeAspect="1"/>
          </p:cNvPicPr>
          <p:nvPr/>
        </p:nvPicPr>
        <p:blipFill>
          <a:blip r:embed="rId2"/>
          <a:stretch>
            <a:fillRect/>
          </a:stretch>
        </p:blipFill>
        <p:spPr>
          <a:xfrm>
            <a:off x="1155700" y="1822450"/>
            <a:ext cx="5816600" cy="1384300"/>
          </a:xfrm>
          <a:prstGeom prst="rect">
            <a:avLst/>
          </a:prstGeom>
        </p:spPr>
      </p:pic>
    </p:spTree>
    <p:extLst>
      <p:ext uri="{BB962C8B-B14F-4D97-AF65-F5344CB8AC3E}">
        <p14:creationId xmlns:p14="http://schemas.microsoft.com/office/powerpoint/2010/main" val="163295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trend </a:t>
            </a:r>
            <a:r>
              <a:rPr lang="mr-IN" dirty="0"/>
              <a:t>–</a:t>
            </a:r>
            <a:r>
              <a:rPr lang="en-US" dirty="0"/>
              <a:t> financials </a:t>
            </a:r>
            <a:r>
              <a:rPr lang="mr-IN" dirty="0" smtClean="0"/>
              <a:t>–</a:t>
            </a:r>
            <a:r>
              <a:rPr lang="en-US" dirty="0" smtClean="0"/>
              <a:t> </a:t>
            </a:r>
            <a:r>
              <a:rPr lang="en-US" dirty="0" err="1" smtClean="0"/>
              <a:t>COApplicantincome</a:t>
            </a:r>
            <a:endParaRPr lang="en-US" dirty="0"/>
          </a:p>
        </p:txBody>
      </p:sp>
      <p:sp>
        <p:nvSpPr>
          <p:cNvPr id="8" name="Content Placeholder 2"/>
          <p:cNvSpPr>
            <a:spLocks noGrp="1"/>
          </p:cNvSpPr>
          <p:nvPr>
            <p:ph idx="1"/>
          </p:nvPr>
        </p:nvSpPr>
        <p:spPr>
          <a:xfrm>
            <a:off x="6413500" y="4673600"/>
            <a:ext cx="5443538" cy="1498600"/>
          </a:xfrm>
        </p:spPr>
        <p:txBody>
          <a:bodyPr>
            <a:normAutofit/>
          </a:bodyPr>
          <a:lstStyle/>
          <a:p>
            <a:r>
              <a:rPr lang="en-US" dirty="0" smtClean="0"/>
              <a:t>Total records: 614 / 614</a:t>
            </a:r>
          </a:p>
        </p:txBody>
      </p:sp>
      <p:pic>
        <p:nvPicPr>
          <p:cNvPr id="3" name="Picture 2"/>
          <p:cNvPicPr>
            <a:picLocks noChangeAspect="1"/>
          </p:cNvPicPr>
          <p:nvPr/>
        </p:nvPicPr>
        <p:blipFill>
          <a:blip r:embed="rId2"/>
          <a:stretch>
            <a:fillRect/>
          </a:stretch>
        </p:blipFill>
        <p:spPr>
          <a:xfrm>
            <a:off x="1143000" y="1879600"/>
            <a:ext cx="5753100" cy="1320800"/>
          </a:xfrm>
          <a:prstGeom prst="rect">
            <a:avLst/>
          </a:prstGeom>
        </p:spPr>
      </p:pic>
    </p:spTree>
    <p:extLst>
      <p:ext uri="{BB962C8B-B14F-4D97-AF65-F5344CB8AC3E}">
        <p14:creationId xmlns:p14="http://schemas.microsoft.com/office/powerpoint/2010/main" val="193591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Whether </a:t>
            </a:r>
            <a:r>
              <a:rPr lang="en-US" dirty="0" err="1" smtClean="0"/>
              <a:t>Coapplicantincome</a:t>
            </a:r>
            <a:r>
              <a:rPr lang="en-US" dirty="0" smtClean="0"/>
              <a:t> = o has special meaning</a:t>
            </a:r>
            <a:endParaRPr lang="en-US" dirty="0"/>
          </a:p>
        </p:txBody>
      </p:sp>
      <p:sp>
        <p:nvSpPr>
          <p:cNvPr id="3" name="Content Placeholder 2"/>
          <p:cNvSpPr>
            <a:spLocks noGrp="1"/>
          </p:cNvSpPr>
          <p:nvPr>
            <p:ph idx="1"/>
          </p:nvPr>
        </p:nvSpPr>
        <p:spPr>
          <a:xfrm>
            <a:off x="5757460" y="4544818"/>
            <a:ext cx="5472280" cy="1422845"/>
          </a:xfrm>
        </p:spPr>
        <p:txBody>
          <a:bodyPr/>
          <a:lstStyle/>
          <a:p>
            <a:r>
              <a:rPr lang="en-US" dirty="0" smtClean="0"/>
              <a:t>There is difference but significant value </a:t>
            </a:r>
            <a:r>
              <a:rPr lang="en-US" smtClean="0"/>
              <a:t>is ’borderline’</a:t>
            </a:r>
            <a:endParaRPr lang="en-US" dirty="0"/>
          </a:p>
        </p:txBody>
      </p:sp>
      <p:pic>
        <p:nvPicPr>
          <p:cNvPr id="4" name="Picture 3"/>
          <p:cNvPicPr>
            <a:picLocks noChangeAspect="1"/>
          </p:cNvPicPr>
          <p:nvPr/>
        </p:nvPicPr>
        <p:blipFill>
          <a:blip r:embed="rId2"/>
          <a:stretch>
            <a:fillRect/>
          </a:stretch>
        </p:blipFill>
        <p:spPr>
          <a:xfrm>
            <a:off x="832518" y="1495587"/>
            <a:ext cx="4605755" cy="4676613"/>
          </a:xfrm>
          <a:prstGeom prst="rect">
            <a:avLst/>
          </a:prstGeom>
        </p:spPr>
      </p:pic>
      <p:pic>
        <p:nvPicPr>
          <p:cNvPr id="5" name="Picture 4"/>
          <p:cNvPicPr>
            <a:picLocks noChangeAspect="1"/>
          </p:cNvPicPr>
          <p:nvPr/>
        </p:nvPicPr>
        <p:blipFill>
          <a:blip r:embed="rId3"/>
          <a:stretch>
            <a:fillRect/>
          </a:stretch>
        </p:blipFill>
        <p:spPr>
          <a:xfrm>
            <a:off x="4760837" y="981307"/>
            <a:ext cx="3732763" cy="3371528"/>
          </a:xfrm>
          <a:prstGeom prst="rect">
            <a:avLst/>
          </a:prstGeom>
        </p:spPr>
      </p:pic>
      <p:pic>
        <p:nvPicPr>
          <p:cNvPr id="7" name="Picture 6"/>
          <p:cNvPicPr>
            <a:picLocks noChangeAspect="1"/>
          </p:cNvPicPr>
          <p:nvPr/>
        </p:nvPicPr>
        <p:blipFill>
          <a:blip r:embed="rId4"/>
          <a:stretch>
            <a:fillRect/>
          </a:stretch>
        </p:blipFill>
        <p:spPr>
          <a:xfrm>
            <a:off x="8493600" y="981307"/>
            <a:ext cx="3698400" cy="3340491"/>
          </a:xfrm>
          <a:prstGeom prst="rect">
            <a:avLst/>
          </a:prstGeom>
        </p:spPr>
      </p:pic>
    </p:spTree>
    <p:extLst>
      <p:ext uri="{BB962C8B-B14F-4D97-AF65-F5344CB8AC3E}">
        <p14:creationId xmlns:p14="http://schemas.microsoft.com/office/powerpoint/2010/main" val="150133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Whether </a:t>
            </a:r>
            <a:r>
              <a:rPr lang="en-US" dirty="0" err="1" smtClean="0"/>
              <a:t>Coapplicantincome</a:t>
            </a:r>
            <a:r>
              <a:rPr lang="en-US" dirty="0" smtClean="0"/>
              <a:t> = o has special meaning (2)</a:t>
            </a:r>
            <a:endParaRPr lang="en-US" dirty="0"/>
          </a:p>
        </p:txBody>
      </p:sp>
      <p:sp>
        <p:nvSpPr>
          <p:cNvPr id="3" name="Content Placeholder 2"/>
          <p:cNvSpPr>
            <a:spLocks noGrp="1"/>
          </p:cNvSpPr>
          <p:nvPr>
            <p:ph idx="1"/>
          </p:nvPr>
        </p:nvSpPr>
        <p:spPr>
          <a:xfrm>
            <a:off x="5757460" y="4544818"/>
            <a:ext cx="5472280" cy="1422845"/>
          </a:xfrm>
        </p:spPr>
        <p:txBody>
          <a:bodyPr/>
          <a:lstStyle/>
          <a:p>
            <a:r>
              <a:rPr lang="en-US" dirty="0" smtClean="0"/>
              <a:t>TBD </a:t>
            </a:r>
            <a:r>
              <a:rPr lang="mr-IN" dirty="0" smtClean="0"/>
              <a:t>–</a:t>
            </a:r>
            <a:r>
              <a:rPr lang="en-US" dirty="0" smtClean="0"/>
              <a:t> cut </a:t>
            </a:r>
            <a:r>
              <a:rPr lang="en-US" dirty="0" err="1" smtClean="0"/>
              <a:t>coapplicant</a:t>
            </a:r>
            <a:r>
              <a:rPr lang="en-US" dirty="0" smtClean="0"/>
              <a:t> income into equal cats and plot linear</a:t>
            </a:r>
            <a:endParaRPr lang="en-US" dirty="0"/>
          </a:p>
        </p:txBody>
      </p:sp>
    </p:spTree>
    <p:extLst>
      <p:ext uri="{BB962C8B-B14F-4D97-AF65-F5344CB8AC3E}">
        <p14:creationId xmlns:p14="http://schemas.microsoft.com/office/powerpoint/2010/main" val="248207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trend </a:t>
            </a:r>
            <a:r>
              <a:rPr lang="mr-IN" dirty="0"/>
              <a:t>–</a:t>
            </a:r>
            <a:r>
              <a:rPr lang="en-US" dirty="0"/>
              <a:t> </a:t>
            </a:r>
            <a:r>
              <a:rPr lang="en-US" dirty="0" smtClean="0"/>
              <a:t>Financials </a:t>
            </a:r>
            <a:r>
              <a:rPr lang="mr-IN" dirty="0" smtClean="0"/>
              <a:t>–</a:t>
            </a:r>
            <a:r>
              <a:rPr lang="en-US" dirty="0" smtClean="0"/>
              <a:t> CREDIT_HISTORY</a:t>
            </a:r>
            <a:endParaRPr lang="en-US" dirty="0"/>
          </a:p>
        </p:txBody>
      </p:sp>
      <p:pic>
        <p:nvPicPr>
          <p:cNvPr id="3" name="Picture 2"/>
          <p:cNvPicPr>
            <a:picLocks noChangeAspect="1"/>
          </p:cNvPicPr>
          <p:nvPr/>
        </p:nvPicPr>
        <p:blipFill>
          <a:blip r:embed="rId2"/>
          <a:stretch>
            <a:fillRect/>
          </a:stretch>
        </p:blipFill>
        <p:spPr>
          <a:xfrm>
            <a:off x="628650" y="946150"/>
            <a:ext cx="5778500" cy="4965700"/>
          </a:xfrm>
          <a:prstGeom prst="rect">
            <a:avLst/>
          </a:prstGeom>
        </p:spPr>
      </p:pic>
      <p:sp>
        <p:nvSpPr>
          <p:cNvPr id="6" name="Content Placeholder 2"/>
          <p:cNvSpPr>
            <a:spLocks noGrp="1"/>
          </p:cNvSpPr>
          <p:nvPr>
            <p:ph idx="1"/>
          </p:nvPr>
        </p:nvSpPr>
        <p:spPr>
          <a:xfrm>
            <a:off x="7378700" y="1106905"/>
            <a:ext cx="4478338" cy="5065295"/>
          </a:xfrm>
        </p:spPr>
        <p:txBody>
          <a:bodyPr/>
          <a:lstStyle/>
          <a:p>
            <a:r>
              <a:rPr lang="en-US" dirty="0" smtClean="0"/>
              <a:t>Recoded NA to -</a:t>
            </a:r>
            <a:r>
              <a:rPr lang="en-US" dirty="0" smtClean="0"/>
              <a:t>1</a:t>
            </a:r>
          </a:p>
          <a:p>
            <a:r>
              <a:rPr lang="en-US" dirty="0" smtClean="0"/>
              <a:t>Proportion of those with NA in credit history is similar to 1 and no significant difference (see below P value = 0.356)</a:t>
            </a:r>
            <a:endParaRPr lang="th-TH" dirty="0" smtClean="0"/>
          </a:p>
          <a:p>
            <a:endParaRPr lang="en-US" dirty="0"/>
          </a:p>
        </p:txBody>
      </p:sp>
      <p:pic>
        <p:nvPicPr>
          <p:cNvPr id="4" name="Picture 3"/>
          <p:cNvPicPr>
            <a:picLocks noChangeAspect="1"/>
          </p:cNvPicPr>
          <p:nvPr/>
        </p:nvPicPr>
        <p:blipFill>
          <a:blip r:embed="rId3"/>
          <a:stretch>
            <a:fillRect/>
          </a:stretch>
        </p:blipFill>
        <p:spPr>
          <a:xfrm>
            <a:off x="6920163" y="3138581"/>
            <a:ext cx="4517858" cy="3187356"/>
          </a:xfrm>
          <a:prstGeom prst="rect">
            <a:avLst/>
          </a:prstGeom>
        </p:spPr>
      </p:pic>
    </p:spTree>
    <p:extLst>
      <p:ext uri="{BB962C8B-B14F-4D97-AF65-F5344CB8AC3E}">
        <p14:creationId xmlns:p14="http://schemas.microsoft.com/office/powerpoint/2010/main" val="14296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trend </a:t>
            </a:r>
            <a:r>
              <a:rPr lang="mr-IN" dirty="0"/>
              <a:t>–</a:t>
            </a:r>
            <a:r>
              <a:rPr lang="en-US" dirty="0"/>
              <a:t> LOAN DETAILS </a:t>
            </a:r>
            <a:r>
              <a:rPr lang="mr-IN" dirty="0" smtClean="0"/>
              <a:t>–</a:t>
            </a:r>
            <a:r>
              <a:rPr lang="en-US" dirty="0" smtClean="0"/>
              <a:t> Loan amount and term</a:t>
            </a:r>
            <a:endParaRPr lang="en-US" dirty="0"/>
          </a:p>
        </p:txBody>
      </p:sp>
      <p:sp>
        <p:nvSpPr>
          <p:cNvPr id="3" name="Content Placeholder 2"/>
          <p:cNvSpPr>
            <a:spLocks noGrp="1"/>
          </p:cNvSpPr>
          <p:nvPr>
            <p:ph idx="1"/>
          </p:nvPr>
        </p:nvSpPr>
        <p:spPr>
          <a:xfrm>
            <a:off x="8940800" y="981307"/>
            <a:ext cx="2916238" cy="5190893"/>
          </a:xfrm>
        </p:spPr>
        <p:txBody>
          <a:bodyPr/>
          <a:lstStyle/>
          <a:p>
            <a:r>
              <a:rPr lang="en-US" dirty="0" smtClean="0"/>
              <a:t>Applied jitter</a:t>
            </a:r>
            <a:endParaRPr lang="en-US" dirty="0"/>
          </a:p>
        </p:txBody>
      </p:sp>
      <p:pic>
        <p:nvPicPr>
          <p:cNvPr id="6" name="Picture 5"/>
          <p:cNvPicPr>
            <a:picLocks noChangeAspect="1"/>
          </p:cNvPicPr>
          <p:nvPr/>
        </p:nvPicPr>
        <p:blipFill>
          <a:blip r:embed="rId2"/>
          <a:stretch>
            <a:fillRect/>
          </a:stretch>
        </p:blipFill>
        <p:spPr>
          <a:xfrm>
            <a:off x="195263" y="1275539"/>
            <a:ext cx="8453437" cy="4602427"/>
          </a:xfrm>
          <a:prstGeom prst="rect">
            <a:avLst/>
          </a:prstGeom>
        </p:spPr>
      </p:pic>
    </p:spTree>
    <p:extLst>
      <p:ext uri="{BB962C8B-B14F-4D97-AF65-F5344CB8AC3E}">
        <p14:creationId xmlns:p14="http://schemas.microsoft.com/office/powerpoint/2010/main" val="29599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LOAN DETAILS </a:t>
            </a:r>
            <a:r>
              <a:rPr lang="mr-IN" dirty="0" smtClean="0"/>
              <a:t>–</a:t>
            </a:r>
            <a:r>
              <a:rPr lang="en-US" dirty="0" smtClean="0"/>
              <a:t> </a:t>
            </a:r>
            <a:r>
              <a:rPr lang="en-US" dirty="0" err="1" smtClean="0"/>
              <a:t>LoanAmount</a:t>
            </a:r>
            <a:endParaRPr lang="en-US" dirty="0"/>
          </a:p>
        </p:txBody>
      </p:sp>
      <p:sp>
        <p:nvSpPr>
          <p:cNvPr id="3" name="Content Placeholder 2"/>
          <p:cNvSpPr>
            <a:spLocks noGrp="1"/>
          </p:cNvSpPr>
          <p:nvPr>
            <p:ph idx="1"/>
          </p:nvPr>
        </p:nvSpPr>
        <p:spPr>
          <a:xfrm>
            <a:off x="7378700" y="1917700"/>
            <a:ext cx="4478338" cy="4254500"/>
          </a:xfrm>
        </p:spPr>
        <p:txBody>
          <a:bodyPr/>
          <a:lstStyle/>
          <a:p>
            <a:r>
              <a:rPr lang="en-US" dirty="0" smtClean="0"/>
              <a:t>Used ANOVA to calculate F Statistic</a:t>
            </a:r>
          </a:p>
          <a:p>
            <a:r>
              <a:rPr lang="en-US" dirty="0" smtClean="0"/>
              <a:t>Total records: 614 / 614</a:t>
            </a:r>
            <a:endParaRPr lang="en-US" dirty="0"/>
          </a:p>
        </p:txBody>
      </p:sp>
      <p:pic>
        <p:nvPicPr>
          <p:cNvPr id="5" name="Picture 4"/>
          <p:cNvPicPr>
            <a:picLocks noChangeAspect="1"/>
          </p:cNvPicPr>
          <p:nvPr/>
        </p:nvPicPr>
        <p:blipFill>
          <a:blip r:embed="rId2"/>
          <a:stretch>
            <a:fillRect/>
          </a:stretch>
        </p:blipFill>
        <p:spPr>
          <a:xfrm>
            <a:off x="781050" y="2678088"/>
            <a:ext cx="4883150" cy="979511"/>
          </a:xfrm>
          <a:prstGeom prst="rect">
            <a:avLst/>
          </a:prstGeom>
        </p:spPr>
      </p:pic>
    </p:spTree>
    <p:extLst>
      <p:ext uri="{BB962C8B-B14F-4D97-AF65-F5344CB8AC3E}">
        <p14:creationId xmlns:p14="http://schemas.microsoft.com/office/powerpoint/2010/main" val="93603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LOAN DETAILS </a:t>
            </a:r>
            <a:r>
              <a:rPr lang="mr-IN" dirty="0" smtClean="0"/>
              <a:t>–</a:t>
            </a:r>
            <a:r>
              <a:rPr lang="en-US" dirty="0" smtClean="0"/>
              <a:t> LOANTERM</a:t>
            </a:r>
            <a:endParaRPr lang="en-US" dirty="0"/>
          </a:p>
        </p:txBody>
      </p:sp>
      <p:sp>
        <p:nvSpPr>
          <p:cNvPr id="3" name="Content Placeholder 2"/>
          <p:cNvSpPr>
            <a:spLocks noGrp="1"/>
          </p:cNvSpPr>
          <p:nvPr>
            <p:ph idx="1"/>
          </p:nvPr>
        </p:nvSpPr>
        <p:spPr>
          <a:xfrm>
            <a:off x="7378700" y="1917700"/>
            <a:ext cx="4478338" cy="4254500"/>
          </a:xfrm>
        </p:spPr>
        <p:txBody>
          <a:bodyPr/>
          <a:lstStyle/>
          <a:p>
            <a:r>
              <a:rPr lang="en-US" dirty="0" smtClean="0"/>
              <a:t>Total records: 614 / 614</a:t>
            </a:r>
            <a:endParaRPr lang="en-US" dirty="0"/>
          </a:p>
        </p:txBody>
      </p:sp>
      <p:pic>
        <p:nvPicPr>
          <p:cNvPr id="4" name="Picture 3"/>
          <p:cNvPicPr>
            <a:picLocks noChangeAspect="1"/>
          </p:cNvPicPr>
          <p:nvPr/>
        </p:nvPicPr>
        <p:blipFill>
          <a:blip r:embed="rId2"/>
          <a:stretch>
            <a:fillRect/>
          </a:stretch>
        </p:blipFill>
        <p:spPr>
          <a:xfrm>
            <a:off x="334963" y="1376056"/>
            <a:ext cx="7043737" cy="3862694"/>
          </a:xfrm>
          <a:prstGeom prst="rect">
            <a:avLst/>
          </a:prstGeom>
        </p:spPr>
      </p:pic>
    </p:spTree>
    <p:extLst>
      <p:ext uri="{BB962C8B-B14F-4D97-AF65-F5344CB8AC3E}">
        <p14:creationId xmlns:p14="http://schemas.microsoft.com/office/powerpoint/2010/main" val="157344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 overview</a:t>
            </a:r>
            <a:endParaRPr lang="en-US" dirty="0"/>
          </a:p>
        </p:txBody>
      </p:sp>
      <p:sp>
        <p:nvSpPr>
          <p:cNvPr id="3" name="Content Placeholder 2"/>
          <p:cNvSpPr>
            <a:spLocks noGrp="1"/>
          </p:cNvSpPr>
          <p:nvPr>
            <p:ph idx="1"/>
          </p:nvPr>
        </p:nvSpPr>
        <p:spPr/>
        <p:txBody>
          <a:bodyPr/>
          <a:lstStyle/>
          <a:p>
            <a:pPr marL="0" indent="0">
              <a:buNone/>
            </a:pPr>
            <a:r>
              <a:rPr lang="en-US" b="1" dirty="0"/>
              <a:t>About Company</a:t>
            </a:r>
          </a:p>
          <a:p>
            <a:r>
              <a:rPr lang="en-US" dirty="0"/>
              <a:t>Dream Housing Finance company deals in all home loans. They have presence across all urban, semi urban and rural areas. Customer first apply for home loan after that company validates the customer eligibility for loan.</a:t>
            </a:r>
          </a:p>
          <a:p>
            <a:pPr marL="0" indent="0">
              <a:buNone/>
            </a:pPr>
            <a:r>
              <a:rPr lang="en-US" b="1" dirty="0"/>
              <a:t>Problem</a:t>
            </a:r>
          </a:p>
          <a:p>
            <a:r>
              <a:rPr lang="en-US" dirty="0"/>
              <a:t>Company wants to automate the loan eligibility process (real time) based on customer detail provided while filling online application form. These details are Gender, Marital Status, Education, Number of Dependents, Income, Loan Amount, Credit History and others. To automate this process, they have given a problem to identify the customers segments, those are eligible for loan amount so that they can specifically target these customers. Here they have provided a partial data set</a:t>
            </a:r>
            <a:r>
              <a:rPr lang="en-US" dirty="0" smtClean="0"/>
              <a:t>.</a:t>
            </a:r>
          </a:p>
          <a:p>
            <a:r>
              <a:rPr lang="en-US" dirty="0" smtClean="0"/>
              <a:t>TL;DR -&gt; Binary classification problem</a:t>
            </a:r>
            <a:endParaRPr lang="en-US" dirty="0"/>
          </a:p>
          <a:p>
            <a:endParaRPr lang="en-US" dirty="0"/>
          </a:p>
        </p:txBody>
      </p:sp>
      <p:sp>
        <p:nvSpPr>
          <p:cNvPr id="4" name="Rectangle 3"/>
          <p:cNvSpPr/>
          <p:nvPr/>
        </p:nvSpPr>
        <p:spPr>
          <a:xfrm>
            <a:off x="334963" y="6395220"/>
            <a:ext cx="6096000" cy="261610"/>
          </a:xfrm>
          <a:prstGeom prst="rect">
            <a:avLst/>
          </a:prstGeom>
        </p:spPr>
        <p:txBody>
          <a:bodyPr>
            <a:spAutoFit/>
          </a:bodyPr>
          <a:lstStyle/>
          <a:p>
            <a:r>
              <a:rPr lang="en-US" sz="1100" dirty="0"/>
              <a:t>https://</a:t>
            </a:r>
            <a:r>
              <a:rPr lang="en-US" sz="1100" dirty="0" err="1"/>
              <a:t>datahack.analyticsvidhya.com</a:t>
            </a:r>
            <a:r>
              <a:rPr lang="en-US" sz="1100" dirty="0"/>
              <a:t>/contest/practice-problem-loan-prediction-iii/</a:t>
            </a:r>
          </a:p>
        </p:txBody>
      </p:sp>
    </p:spTree>
    <p:extLst>
      <p:ext uri="{BB962C8B-B14F-4D97-AF65-F5344CB8AC3E}">
        <p14:creationId xmlns:p14="http://schemas.microsoft.com/office/powerpoint/2010/main" val="596641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LOAN DETAILS </a:t>
            </a:r>
            <a:r>
              <a:rPr lang="mr-IN" dirty="0" smtClean="0"/>
              <a:t>–</a:t>
            </a:r>
            <a:r>
              <a:rPr lang="en-US" dirty="0" smtClean="0"/>
              <a:t> </a:t>
            </a:r>
            <a:r>
              <a:rPr lang="en-US" dirty="0" err="1" smtClean="0"/>
              <a:t>Property_Area</a:t>
            </a:r>
            <a:endParaRPr lang="en-US" dirty="0"/>
          </a:p>
        </p:txBody>
      </p:sp>
      <p:sp>
        <p:nvSpPr>
          <p:cNvPr id="3" name="Content Placeholder 2"/>
          <p:cNvSpPr>
            <a:spLocks noGrp="1"/>
          </p:cNvSpPr>
          <p:nvPr>
            <p:ph idx="1"/>
          </p:nvPr>
        </p:nvSpPr>
        <p:spPr>
          <a:xfrm>
            <a:off x="7378700" y="1917700"/>
            <a:ext cx="4478338" cy="4254500"/>
          </a:xfrm>
        </p:spPr>
        <p:txBody>
          <a:bodyPr/>
          <a:lstStyle/>
          <a:p>
            <a:r>
              <a:rPr lang="en-US" smtClean="0"/>
              <a:t>Total records: 614 / 614</a:t>
            </a:r>
            <a:endParaRPr lang="en-US" dirty="0"/>
          </a:p>
        </p:txBody>
      </p:sp>
      <p:pic>
        <p:nvPicPr>
          <p:cNvPr id="4" name="Picture 3"/>
          <p:cNvPicPr>
            <a:picLocks noChangeAspect="1"/>
          </p:cNvPicPr>
          <p:nvPr/>
        </p:nvPicPr>
        <p:blipFill rotWithShape="1">
          <a:blip r:embed="rId2"/>
          <a:srcRect r="17201" b="29033"/>
          <a:stretch/>
        </p:blipFill>
        <p:spPr>
          <a:xfrm>
            <a:off x="8783638" y="283914"/>
            <a:ext cx="2544762" cy="1532186"/>
          </a:xfrm>
          <a:prstGeom prst="rect">
            <a:avLst/>
          </a:prstGeom>
        </p:spPr>
      </p:pic>
      <p:pic>
        <p:nvPicPr>
          <p:cNvPr id="7" name="Picture 6"/>
          <p:cNvPicPr>
            <a:picLocks noChangeAspect="1"/>
          </p:cNvPicPr>
          <p:nvPr/>
        </p:nvPicPr>
        <p:blipFill>
          <a:blip r:embed="rId3"/>
          <a:stretch>
            <a:fillRect/>
          </a:stretch>
        </p:blipFill>
        <p:spPr>
          <a:xfrm>
            <a:off x="334963" y="920750"/>
            <a:ext cx="5791200" cy="5016500"/>
          </a:xfrm>
          <a:prstGeom prst="rect">
            <a:avLst/>
          </a:prstGeom>
        </p:spPr>
      </p:pic>
    </p:spTree>
    <p:extLst>
      <p:ext uri="{BB962C8B-B14F-4D97-AF65-F5344CB8AC3E}">
        <p14:creationId xmlns:p14="http://schemas.microsoft.com/office/powerpoint/2010/main" val="141718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a:t>
            </a:r>
            <a:r>
              <a:rPr lang="en-US" dirty="0" err="1" smtClean="0"/>
              <a:t>PLan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Predict using the 6 fields, </a:t>
            </a:r>
            <a:r>
              <a:rPr lang="en-US" dirty="0" smtClean="0"/>
              <a:t>recoding missing credit history</a:t>
            </a:r>
            <a:endParaRPr lang="en-US" dirty="0" smtClean="0"/>
          </a:p>
          <a:p>
            <a:pPr marL="457200" indent="-457200">
              <a:buFont typeface="+mj-lt"/>
              <a:buAutoNum type="arabicPeriod"/>
            </a:pPr>
            <a:r>
              <a:rPr lang="en-US" dirty="0"/>
              <a:t>Use following </a:t>
            </a:r>
            <a:r>
              <a:rPr lang="en-US" dirty="0" err="1"/>
              <a:t>algo</a:t>
            </a:r>
            <a:r>
              <a:rPr lang="en-US" dirty="0"/>
              <a:t>:</a:t>
            </a:r>
          </a:p>
          <a:p>
            <a:pPr marL="731520" lvl="1" indent="-457200">
              <a:buFont typeface="+mj-lt"/>
              <a:buAutoNum type="arabicPeriod"/>
            </a:pPr>
            <a:r>
              <a:rPr lang="en-US" dirty="0"/>
              <a:t>Logistic Regression</a:t>
            </a:r>
          </a:p>
          <a:p>
            <a:pPr marL="731520" lvl="1" indent="-457200">
              <a:buFont typeface="+mj-lt"/>
              <a:buAutoNum type="arabicPeriod"/>
            </a:pPr>
            <a:r>
              <a:rPr lang="en-US" dirty="0"/>
              <a:t>CART</a:t>
            </a:r>
          </a:p>
          <a:p>
            <a:pPr marL="731520" lvl="1" indent="-457200">
              <a:buFont typeface="+mj-lt"/>
              <a:buAutoNum type="arabicPeriod"/>
            </a:pPr>
            <a:r>
              <a:rPr lang="en-US" dirty="0"/>
              <a:t>CHAID</a:t>
            </a:r>
          </a:p>
          <a:p>
            <a:pPr marL="731520" lvl="1" indent="-457200">
              <a:buFont typeface="+mj-lt"/>
              <a:buAutoNum type="arabicPeriod"/>
            </a:pPr>
            <a:r>
              <a:rPr lang="en-US" dirty="0"/>
              <a:t>Random forest</a:t>
            </a:r>
          </a:p>
          <a:p>
            <a:pPr marL="731520" lvl="1" indent="-457200">
              <a:buFont typeface="+mj-lt"/>
              <a:buAutoNum type="arabicPeriod"/>
            </a:pPr>
            <a:r>
              <a:rPr lang="en-US" dirty="0"/>
              <a:t>Neural Net?? </a:t>
            </a:r>
            <a:endParaRPr lang="en-US" dirty="0" smtClean="0"/>
          </a:p>
          <a:p>
            <a:pPr marL="457200" indent="-457200">
              <a:buFont typeface="+mj-lt"/>
              <a:buAutoNum type="arabicPeriod"/>
            </a:pPr>
            <a:r>
              <a:rPr lang="en-US" dirty="0"/>
              <a:t>Observe predictive accuracy and predictor </a:t>
            </a:r>
            <a:r>
              <a:rPr lang="en-US" dirty="0" smtClean="0"/>
              <a:t>importance</a:t>
            </a:r>
          </a:p>
          <a:p>
            <a:pPr marL="457200" indent="-457200">
              <a:buFont typeface="+mj-lt"/>
              <a:buAutoNum type="arabicPeriod"/>
            </a:pPr>
            <a:r>
              <a:rPr lang="en-US" dirty="0" smtClean="0"/>
              <a:t>Retry with median imputation</a:t>
            </a:r>
            <a:endParaRPr lang="en-US" dirty="0" smtClean="0"/>
          </a:p>
          <a:p>
            <a:pPr marL="457200" indent="-457200">
              <a:buFont typeface="+mj-lt"/>
              <a:buAutoNum type="arabicPeriod"/>
            </a:pPr>
            <a:r>
              <a:rPr lang="en-US" dirty="0" smtClean="0"/>
              <a:t>With few missing value, not doing complex imputation here</a:t>
            </a:r>
          </a:p>
          <a:p>
            <a:pPr marL="457200" indent="-457200">
              <a:buFont typeface="+mj-lt"/>
              <a:buAutoNum type="arabicPeriod"/>
            </a:pPr>
            <a:endParaRPr lang="en-US" dirty="0" smtClean="0"/>
          </a:p>
        </p:txBody>
      </p:sp>
    </p:spTree>
    <p:extLst>
      <p:ext uri="{BB962C8B-B14F-4D97-AF65-F5344CB8AC3E}">
        <p14:creationId xmlns:p14="http://schemas.microsoft.com/office/powerpoint/2010/main" val="1975206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cleansing</a:t>
            </a:r>
            <a:endParaRPr lang="en-US" dirty="0"/>
          </a:p>
        </p:txBody>
      </p:sp>
      <p:sp>
        <p:nvSpPr>
          <p:cNvPr id="3" name="Content Placeholder 2"/>
          <p:cNvSpPr>
            <a:spLocks noGrp="1"/>
          </p:cNvSpPr>
          <p:nvPr>
            <p:ph idx="1"/>
          </p:nvPr>
        </p:nvSpPr>
        <p:spPr/>
        <p:txBody>
          <a:bodyPr/>
          <a:lstStyle/>
          <a:p>
            <a:pPr marL="0" indent="0">
              <a:buNone/>
            </a:pPr>
            <a:r>
              <a:rPr lang="en-US" dirty="0" smtClean="0"/>
              <a:t>Impute with mean</a:t>
            </a:r>
          </a:p>
          <a:p>
            <a:pPr marL="0" indent="0">
              <a:buNone/>
            </a:pPr>
            <a:r>
              <a:rPr lang="en-US" dirty="0" smtClean="0"/>
              <a:t>Outlier -&gt; see whether can improve accuracy</a:t>
            </a:r>
          </a:p>
        </p:txBody>
      </p:sp>
    </p:spTree>
    <p:extLst>
      <p:ext uri="{BB962C8B-B14F-4D97-AF65-F5344CB8AC3E}">
        <p14:creationId xmlns:p14="http://schemas.microsoft.com/office/powerpoint/2010/main" val="1056021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evaluation</a:t>
            </a:r>
            <a:endParaRPr lang="en-US" dirty="0"/>
          </a:p>
        </p:txBody>
      </p:sp>
      <p:sp>
        <p:nvSpPr>
          <p:cNvPr id="3" name="Content Placeholder 2"/>
          <p:cNvSpPr>
            <a:spLocks noGrp="1"/>
          </p:cNvSpPr>
          <p:nvPr>
            <p:ph idx="1"/>
          </p:nvPr>
        </p:nvSpPr>
        <p:spPr/>
        <p:txBody>
          <a:bodyPr/>
          <a:lstStyle/>
          <a:p>
            <a:pPr marL="0" indent="0">
              <a:buNone/>
            </a:pPr>
            <a:r>
              <a:rPr lang="en-US" dirty="0" smtClean="0"/>
              <a:t>Given the business context, use the following metrics:</a:t>
            </a:r>
          </a:p>
          <a:p>
            <a:pPr marL="457200" indent="-457200">
              <a:buFont typeface="+mj-lt"/>
              <a:buAutoNum type="arabicPeriod"/>
            </a:pPr>
            <a:r>
              <a:rPr lang="en-US" dirty="0" smtClean="0"/>
              <a:t>AUC, Accuracy, Recall, Precision, F1</a:t>
            </a:r>
          </a:p>
          <a:p>
            <a:pPr marL="457200" indent="-457200">
              <a:buFont typeface="+mj-lt"/>
              <a:buAutoNum type="arabicPeriod"/>
            </a:pPr>
            <a:endParaRPr lang="en-US" dirty="0" smtClean="0"/>
          </a:p>
        </p:txBody>
      </p:sp>
    </p:spTree>
    <p:extLst>
      <p:ext uri="{BB962C8B-B14F-4D97-AF65-F5344CB8AC3E}">
        <p14:creationId xmlns:p14="http://schemas.microsoft.com/office/powerpoint/2010/main" val="167022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a:t>
            </a:r>
            <a:endParaRPr lang="en-US" dirty="0"/>
          </a:p>
        </p:txBody>
      </p:sp>
      <p:sp>
        <p:nvSpPr>
          <p:cNvPr id="3" name="Content Placeholder 2"/>
          <p:cNvSpPr>
            <a:spLocks noGrp="1"/>
          </p:cNvSpPr>
          <p:nvPr>
            <p:ph idx="1"/>
          </p:nvPr>
        </p:nvSpPr>
        <p:spPr>
          <a:xfrm>
            <a:off x="423863" y="803507"/>
            <a:ext cx="12263437" cy="5190893"/>
          </a:xfrm>
        </p:spPr>
        <p:txBody>
          <a:bodyPr>
            <a:noAutofit/>
          </a:bodyPr>
          <a:lstStyle/>
          <a:p>
            <a:pPr marL="0" indent="0">
              <a:spcBef>
                <a:spcPts val="0"/>
              </a:spcBef>
              <a:buNone/>
            </a:pPr>
            <a:r>
              <a:rPr lang="en-US" sz="1600" b="1" dirty="0" smtClean="0"/>
              <a:t>Name			Type		Description		                *P Value</a:t>
            </a:r>
          </a:p>
          <a:p>
            <a:pPr marL="0" indent="0">
              <a:spcBef>
                <a:spcPts val="0"/>
              </a:spcBef>
              <a:buNone/>
            </a:pPr>
            <a:r>
              <a:rPr lang="en-US" sz="1600" b="1" dirty="0" err="1" smtClean="0"/>
              <a:t>RecordID</a:t>
            </a:r>
            <a:r>
              <a:rPr lang="en-US" sz="1600" dirty="0"/>
              <a:t>	</a:t>
            </a:r>
          </a:p>
          <a:p>
            <a:pPr>
              <a:spcBef>
                <a:spcPts val="0"/>
              </a:spcBef>
            </a:pPr>
            <a:r>
              <a:rPr lang="en-US" sz="1600" dirty="0" err="1"/>
              <a:t>Loan_ID</a:t>
            </a:r>
            <a:r>
              <a:rPr lang="en-US" sz="1600" dirty="0"/>
              <a:t>	</a:t>
            </a:r>
            <a:r>
              <a:rPr lang="en-US" sz="1600" dirty="0" smtClean="0"/>
              <a:t>	</a:t>
            </a:r>
            <a:r>
              <a:rPr lang="en-US" sz="1600" dirty="0" err="1" smtClean="0"/>
              <a:t>Typeless</a:t>
            </a:r>
            <a:r>
              <a:rPr lang="en-US" sz="1600" dirty="0" smtClean="0"/>
              <a:t>  	Unique </a:t>
            </a:r>
            <a:r>
              <a:rPr lang="en-US" sz="1600" dirty="0"/>
              <a:t>Loan </a:t>
            </a:r>
            <a:r>
              <a:rPr lang="en-US" sz="1600" dirty="0" smtClean="0"/>
              <a:t>ID</a:t>
            </a:r>
          </a:p>
          <a:p>
            <a:pPr>
              <a:spcBef>
                <a:spcPts val="0"/>
              </a:spcBef>
            </a:pPr>
            <a:endParaRPr lang="en-US" sz="1600" dirty="0"/>
          </a:p>
          <a:p>
            <a:pPr marL="0" indent="0">
              <a:spcBef>
                <a:spcPts val="0"/>
              </a:spcBef>
              <a:buNone/>
            </a:pPr>
            <a:r>
              <a:rPr lang="en-US" sz="1600" b="1" dirty="0"/>
              <a:t>Target</a:t>
            </a:r>
            <a:r>
              <a:rPr lang="en-US" sz="1600" dirty="0"/>
              <a:t>	</a:t>
            </a:r>
            <a:r>
              <a:rPr lang="en-US" sz="1600" dirty="0" smtClean="0"/>
              <a:t>	</a:t>
            </a:r>
            <a:endParaRPr lang="en-US" sz="1600" dirty="0"/>
          </a:p>
          <a:p>
            <a:pPr>
              <a:spcBef>
                <a:spcPts val="0"/>
              </a:spcBef>
            </a:pPr>
            <a:r>
              <a:rPr lang="en-US" sz="1600" dirty="0" err="1"/>
              <a:t>Loan_Status</a:t>
            </a:r>
            <a:r>
              <a:rPr lang="en-US" sz="1600" dirty="0"/>
              <a:t>	</a:t>
            </a:r>
            <a:r>
              <a:rPr lang="en-US" sz="1600" dirty="0" smtClean="0"/>
              <a:t>	Flag		Loan </a:t>
            </a:r>
            <a:r>
              <a:rPr lang="en-US" sz="1600" dirty="0"/>
              <a:t>approved (Y/N</a:t>
            </a:r>
            <a:r>
              <a:rPr lang="en-US" sz="1600" dirty="0" smtClean="0"/>
              <a:t>)				</a:t>
            </a:r>
          </a:p>
          <a:p>
            <a:pPr>
              <a:spcBef>
                <a:spcPts val="0"/>
              </a:spcBef>
            </a:pPr>
            <a:endParaRPr lang="en-US" sz="1600" dirty="0"/>
          </a:p>
          <a:p>
            <a:pPr marL="0" indent="0">
              <a:spcBef>
                <a:spcPts val="0"/>
              </a:spcBef>
              <a:buNone/>
            </a:pPr>
            <a:r>
              <a:rPr lang="en-US" sz="1600" b="1" dirty="0"/>
              <a:t>Demographics</a:t>
            </a:r>
            <a:r>
              <a:rPr lang="en-US" sz="1600" dirty="0"/>
              <a:t>	</a:t>
            </a:r>
          </a:p>
          <a:p>
            <a:pPr>
              <a:spcBef>
                <a:spcPts val="0"/>
              </a:spcBef>
            </a:pPr>
            <a:r>
              <a:rPr lang="en-US" sz="1600" dirty="0"/>
              <a:t>Gender	</a:t>
            </a:r>
            <a:r>
              <a:rPr lang="en-US" sz="1600" dirty="0" smtClean="0"/>
              <a:t>		Flag		Male</a:t>
            </a:r>
            <a:r>
              <a:rPr lang="en-US" sz="1600" dirty="0"/>
              <a:t>/ </a:t>
            </a:r>
            <a:r>
              <a:rPr lang="en-US" sz="1600" dirty="0" smtClean="0"/>
              <a:t>Female			0.757	</a:t>
            </a:r>
            <a:endParaRPr lang="en-US" sz="1600" dirty="0"/>
          </a:p>
          <a:p>
            <a:pPr>
              <a:spcBef>
                <a:spcPts val="0"/>
              </a:spcBef>
            </a:pPr>
            <a:r>
              <a:rPr lang="en-US" sz="1600" dirty="0"/>
              <a:t>Married	</a:t>
            </a:r>
            <a:r>
              <a:rPr lang="en-US" sz="1600" dirty="0" smtClean="0"/>
              <a:t>	Flag		Applicant </a:t>
            </a:r>
            <a:r>
              <a:rPr lang="en-US" sz="1600" dirty="0"/>
              <a:t>married (Y/N)		</a:t>
            </a:r>
            <a:r>
              <a:rPr lang="en-US" sz="1600" dirty="0">
                <a:solidFill>
                  <a:srgbClr val="00B050"/>
                </a:solidFill>
              </a:rPr>
              <a:t>0.044</a:t>
            </a:r>
          </a:p>
          <a:p>
            <a:pPr>
              <a:spcBef>
                <a:spcPts val="0"/>
              </a:spcBef>
            </a:pPr>
            <a:r>
              <a:rPr lang="en-US" sz="1600" dirty="0" err="1"/>
              <a:t>Self_Employed</a:t>
            </a:r>
            <a:r>
              <a:rPr lang="en-US" sz="1600" dirty="0"/>
              <a:t>	</a:t>
            </a:r>
            <a:r>
              <a:rPr lang="en-US" sz="1600" dirty="0" smtClean="0"/>
              <a:t>	Flag		Self </a:t>
            </a:r>
            <a:r>
              <a:rPr lang="en-US" sz="1600" dirty="0"/>
              <a:t>employed (Y/N</a:t>
            </a:r>
            <a:r>
              <a:rPr lang="en-US" sz="1600" dirty="0" smtClean="0"/>
              <a:t>)		0.924</a:t>
            </a:r>
            <a:endParaRPr lang="en-US" sz="1600" dirty="0"/>
          </a:p>
          <a:p>
            <a:pPr>
              <a:spcBef>
                <a:spcPts val="0"/>
              </a:spcBef>
            </a:pPr>
            <a:r>
              <a:rPr lang="en-US" sz="1600" dirty="0"/>
              <a:t>Education	</a:t>
            </a:r>
            <a:r>
              <a:rPr lang="en-US" sz="1600" dirty="0" smtClean="0"/>
              <a:t>	Flag 		Applicant </a:t>
            </a:r>
            <a:r>
              <a:rPr lang="en-US" sz="1600" dirty="0"/>
              <a:t>Education </a:t>
            </a:r>
            <a:r>
              <a:rPr lang="en-US" sz="1600" dirty="0" smtClean="0"/>
              <a:t>		</a:t>
            </a:r>
            <a:r>
              <a:rPr lang="en-US" sz="1600" dirty="0" smtClean="0">
                <a:solidFill>
                  <a:srgbClr val="00B050"/>
                </a:solidFill>
              </a:rPr>
              <a:t>0.043</a:t>
            </a:r>
          </a:p>
          <a:p>
            <a:pPr marL="0" indent="0">
              <a:spcBef>
                <a:spcPts val="0"/>
              </a:spcBef>
              <a:buNone/>
            </a:pPr>
            <a:r>
              <a:rPr lang="en-US" sz="1600" dirty="0"/>
              <a:t>	</a:t>
            </a:r>
            <a:r>
              <a:rPr lang="en-US" sz="1600" dirty="0" smtClean="0"/>
              <a:t>				(</a:t>
            </a:r>
            <a:r>
              <a:rPr lang="en-US" sz="1600" dirty="0"/>
              <a:t>Graduate/ </a:t>
            </a:r>
            <a:r>
              <a:rPr lang="en-US" sz="1600" dirty="0" err="1" smtClean="0"/>
              <a:t>NotGraduate</a:t>
            </a:r>
            <a:r>
              <a:rPr lang="en-US" sz="1600" dirty="0" smtClean="0"/>
              <a:t>)</a:t>
            </a:r>
          </a:p>
          <a:p>
            <a:pPr>
              <a:spcBef>
                <a:spcPts val="0"/>
              </a:spcBef>
            </a:pPr>
            <a:endParaRPr lang="en-US" sz="1600" dirty="0"/>
          </a:p>
          <a:p>
            <a:pPr marL="0" indent="0">
              <a:spcBef>
                <a:spcPts val="0"/>
              </a:spcBef>
              <a:buNone/>
            </a:pPr>
            <a:r>
              <a:rPr lang="en-US" sz="1600" b="1" dirty="0"/>
              <a:t>Financials</a:t>
            </a:r>
            <a:r>
              <a:rPr lang="en-US" sz="1600" dirty="0"/>
              <a:t>	</a:t>
            </a:r>
          </a:p>
          <a:p>
            <a:pPr>
              <a:spcBef>
                <a:spcPts val="0"/>
              </a:spcBef>
            </a:pPr>
            <a:r>
              <a:rPr lang="en-US" sz="1600" dirty="0"/>
              <a:t>Dependents	</a:t>
            </a:r>
            <a:r>
              <a:rPr lang="en-US" sz="1600" dirty="0" smtClean="0"/>
              <a:t>	Ordinal		Number </a:t>
            </a:r>
            <a:r>
              <a:rPr lang="en-US" sz="1600" dirty="0"/>
              <a:t>of </a:t>
            </a:r>
            <a:r>
              <a:rPr lang="en-US" sz="1600" dirty="0" smtClean="0"/>
              <a:t>dependents		0.449</a:t>
            </a:r>
            <a:endParaRPr lang="en-US" sz="1600" dirty="0"/>
          </a:p>
          <a:p>
            <a:pPr>
              <a:spcBef>
                <a:spcPts val="0"/>
              </a:spcBef>
            </a:pPr>
            <a:r>
              <a:rPr lang="en-US" sz="1600" dirty="0" err="1"/>
              <a:t>ApplicantIncome</a:t>
            </a:r>
            <a:r>
              <a:rPr lang="en-US" sz="1600" dirty="0"/>
              <a:t>	</a:t>
            </a:r>
            <a:r>
              <a:rPr lang="en-US" sz="1600" dirty="0" smtClean="0"/>
              <a:t>	</a:t>
            </a:r>
            <a:r>
              <a:rPr lang="en-US" sz="1600" dirty="0" err="1" smtClean="0"/>
              <a:t>Cont</a:t>
            </a:r>
            <a:r>
              <a:rPr lang="en-US" sz="1600" dirty="0" smtClean="0"/>
              <a:t>		Applicant income (not sure unit) 	</a:t>
            </a:r>
            <a:r>
              <a:rPr lang="mr-IN" sz="1600" dirty="0">
                <a:solidFill>
                  <a:srgbClr val="00B050"/>
                </a:solidFill>
              </a:rPr>
              <a:t>&lt;2e-16</a:t>
            </a:r>
            <a:endParaRPr lang="en-US" sz="1600" dirty="0">
              <a:solidFill>
                <a:srgbClr val="00B050"/>
              </a:solidFill>
            </a:endParaRPr>
          </a:p>
          <a:p>
            <a:pPr>
              <a:spcBef>
                <a:spcPts val="0"/>
              </a:spcBef>
            </a:pPr>
            <a:r>
              <a:rPr lang="en-US" sz="1600" dirty="0" err="1"/>
              <a:t>CoapplicantIncome</a:t>
            </a:r>
            <a:r>
              <a:rPr lang="en-US" sz="1600" dirty="0"/>
              <a:t>	</a:t>
            </a:r>
            <a:r>
              <a:rPr lang="en-US" sz="1600" dirty="0" err="1" smtClean="0"/>
              <a:t>Cont</a:t>
            </a:r>
            <a:r>
              <a:rPr lang="en-US" sz="1600" dirty="0" smtClean="0"/>
              <a:t> 		</a:t>
            </a:r>
            <a:r>
              <a:rPr lang="en-US" sz="1600" dirty="0" err="1" smtClean="0"/>
              <a:t>Coapplicant</a:t>
            </a:r>
            <a:r>
              <a:rPr lang="en-US" sz="1600" dirty="0" smtClean="0"/>
              <a:t> income (</a:t>
            </a:r>
            <a:r>
              <a:rPr lang="en-US" sz="1600" dirty="0"/>
              <a:t>not sure </a:t>
            </a:r>
            <a:r>
              <a:rPr lang="en-US" sz="1600" dirty="0" smtClean="0"/>
              <a:t>unit)	</a:t>
            </a:r>
            <a:r>
              <a:rPr lang="mr-IN" sz="1600" dirty="0">
                <a:solidFill>
                  <a:srgbClr val="00B050"/>
                </a:solidFill>
              </a:rPr>
              <a:t>3.82e-06</a:t>
            </a:r>
            <a:endParaRPr lang="en-US" sz="1600" dirty="0">
              <a:solidFill>
                <a:srgbClr val="00B050"/>
              </a:solidFill>
            </a:endParaRPr>
          </a:p>
          <a:p>
            <a:pPr>
              <a:spcBef>
                <a:spcPts val="0"/>
              </a:spcBef>
            </a:pPr>
            <a:r>
              <a:rPr lang="en-US" sz="1600" dirty="0" err="1"/>
              <a:t>Credit_History</a:t>
            </a:r>
            <a:r>
              <a:rPr lang="en-US" sz="1600" dirty="0"/>
              <a:t>	</a:t>
            </a:r>
            <a:r>
              <a:rPr lang="en-US" sz="1600" dirty="0" smtClean="0"/>
              <a:t>	Flag		credit </a:t>
            </a:r>
            <a:r>
              <a:rPr lang="en-US" sz="1600" dirty="0"/>
              <a:t>history meets </a:t>
            </a:r>
            <a:r>
              <a:rPr lang="en-US" sz="1600" dirty="0" smtClean="0"/>
              <a:t>guidelines	</a:t>
            </a:r>
            <a:r>
              <a:rPr lang="is-IS" sz="1600" dirty="0">
                <a:solidFill>
                  <a:srgbClr val="00B050"/>
                </a:solidFill>
              </a:rPr>
              <a:t>7.926165e-40</a:t>
            </a:r>
            <a:endParaRPr lang="en-US" sz="1600" dirty="0" smtClean="0">
              <a:solidFill>
                <a:srgbClr val="00B050"/>
              </a:solidFill>
            </a:endParaRPr>
          </a:p>
          <a:p>
            <a:pPr>
              <a:spcBef>
                <a:spcPts val="0"/>
              </a:spcBef>
            </a:pPr>
            <a:endParaRPr lang="en-US" sz="1600" dirty="0"/>
          </a:p>
          <a:p>
            <a:pPr marL="0" indent="0">
              <a:spcBef>
                <a:spcPts val="0"/>
              </a:spcBef>
              <a:buNone/>
            </a:pPr>
            <a:r>
              <a:rPr lang="en-US" sz="1600" b="1" dirty="0"/>
              <a:t>Loan Details	</a:t>
            </a:r>
          </a:p>
          <a:p>
            <a:pPr>
              <a:spcBef>
                <a:spcPts val="0"/>
              </a:spcBef>
            </a:pPr>
            <a:r>
              <a:rPr lang="en-US" sz="1600" dirty="0" err="1"/>
              <a:t>LoanAmount</a:t>
            </a:r>
            <a:r>
              <a:rPr lang="en-US" sz="1600" dirty="0"/>
              <a:t>	</a:t>
            </a:r>
            <a:r>
              <a:rPr lang="en-US" sz="1600" dirty="0" smtClean="0"/>
              <a:t>	</a:t>
            </a:r>
            <a:r>
              <a:rPr lang="en-US" sz="1600" dirty="0" err="1" smtClean="0"/>
              <a:t>Cont</a:t>
            </a:r>
            <a:r>
              <a:rPr lang="en-US" sz="1600" dirty="0" smtClean="0"/>
              <a:t>		Loan </a:t>
            </a:r>
            <a:r>
              <a:rPr lang="en-US" sz="1600" dirty="0"/>
              <a:t>amount in </a:t>
            </a:r>
            <a:r>
              <a:rPr lang="en-US" sz="1600" dirty="0" smtClean="0"/>
              <a:t>thousands		0.365</a:t>
            </a:r>
            <a:endParaRPr lang="en-US" sz="1600" dirty="0"/>
          </a:p>
          <a:p>
            <a:pPr>
              <a:spcBef>
                <a:spcPts val="0"/>
              </a:spcBef>
            </a:pPr>
            <a:r>
              <a:rPr lang="en-US" sz="1600" dirty="0" err="1"/>
              <a:t>Loan_Amount_Term</a:t>
            </a:r>
            <a:r>
              <a:rPr lang="en-US" sz="1600" dirty="0"/>
              <a:t>	</a:t>
            </a:r>
            <a:r>
              <a:rPr lang="en-US" sz="1600" dirty="0" smtClean="0"/>
              <a:t>Ordinal		Term </a:t>
            </a:r>
            <a:r>
              <a:rPr lang="en-US" sz="1600" dirty="0"/>
              <a:t>of loan in </a:t>
            </a:r>
            <a:r>
              <a:rPr lang="en-US" sz="1600" dirty="0" smtClean="0"/>
              <a:t>months		0.179</a:t>
            </a:r>
            <a:endParaRPr lang="en-US" sz="1600" dirty="0"/>
          </a:p>
          <a:p>
            <a:pPr>
              <a:spcBef>
                <a:spcPts val="0"/>
              </a:spcBef>
            </a:pPr>
            <a:r>
              <a:rPr lang="en-US" sz="1600" dirty="0" err="1"/>
              <a:t>Property_Area</a:t>
            </a:r>
            <a:r>
              <a:rPr lang="en-US" sz="1600" dirty="0"/>
              <a:t>	</a:t>
            </a:r>
            <a:r>
              <a:rPr lang="en-US" sz="1600" dirty="0" smtClean="0"/>
              <a:t>	Nominal		Urban</a:t>
            </a:r>
            <a:r>
              <a:rPr lang="en-US" sz="1600" dirty="0"/>
              <a:t>/ Semi Urban/ </a:t>
            </a:r>
            <a:r>
              <a:rPr lang="en-US" sz="1600" dirty="0" smtClean="0"/>
              <a:t>Rural		</a:t>
            </a:r>
            <a:r>
              <a:rPr lang="en-US" sz="1600" dirty="0" smtClean="0">
                <a:solidFill>
                  <a:srgbClr val="00B050"/>
                </a:solidFill>
              </a:rPr>
              <a:t>0.002</a:t>
            </a:r>
            <a:endParaRPr lang="en-US" sz="1600" dirty="0">
              <a:solidFill>
                <a:srgbClr val="00B050"/>
              </a:solidFill>
            </a:endParaRPr>
          </a:p>
        </p:txBody>
      </p:sp>
      <p:sp>
        <p:nvSpPr>
          <p:cNvPr id="4" name="Rectangle 3"/>
          <p:cNvSpPr/>
          <p:nvPr/>
        </p:nvSpPr>
        <p:spPr>
          <a:xfrm>
            <a:off x="159390" y="6488668"/>
            <a:ext cx="5337872" cy="276999"/>
          </a:xfrm>
          <a:prstGeom prst="rect">
            <a:avLst/>
          </a:prstGeom>
        </p:spPr>
        <p:txBody>
          <a:bodyPr wrap="none">
            <a:spAutoFit/>
          </a:bodyPr>
          <a:lstStyle/>
          <a:p>
            <a:r>
              <a:rPr lang="en-US" sz="1200" dirty="0"/>
              <a:t>*Predictor Importance </a:t>
            </a:r>
            <a:r>
              <a:rPr lang="mr-IN" sz="1200" dirty="0" smtClean="0"/>
              <a:t>–</a:t>
            </a:r>
            <a:r>
              <a:rPr lang="en-US" sz="1200" dirty="0" smtClean="0"/>
              <a:t> Either Fischer </a:t>
            </a:r>
            <a:r>
              <a:rPr lang="en-US" sz="1200" dirty="0" err="1" smtClean="0"/>
              <a:t>ChiSquare</a:t>
            </a:r>
            <a:r>
              <a:rPr lang="en-US" sz="1200" dirty="0" smtClean="0"/>
              <a:t>, Correlation or ANOVA</a:t>
            </a:r>
            <a:endParaRPr lang="en-US" sz="1200" dirty="0"/>
          </a:p>
        </p:txBody>
      </p:sp>
    </p:spTree>
    <p:extLst>
      <p:ext uri="{BB962C8B-B14F-4D97-AF65-F5344CB8AC3E}">
        <p14:creationId xmlns:p14="http://schemas.microsoft.com/office/powerpoint/2010/main" val="155847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378092" y="3942351"/>
            <a:ext cx="2847397" cy="2045875"/>
          </a:xfrm>
          <a:prstGeom prst="rect">
            <a:avLst/>
          </a:prstGeom>
        </p:spPr>
      </p:pic>
      <p:sp>
        <p:nvSpPr>
          <p:cNvPr id="2" name="Title 1"/>
          <p:cNvSpPr>
            <a:spLocks noGrp="1"/>
          </p:cNvSpPr>
          <p:nvPr>
            <p:ph type="title"/>
          </p:nvPr>
        </p:nvSpPr>
        <p:spPr/>
        <p:txBody>
          <a:bodyPr>
            <a:normAutofit fontScale="90000"/>
          </a:bodyPr>
          <a:lstStyle/>
          <a:p>
            <a:r>
              <a:rPr lang="en-US" dirty="0" smtClean="0"/>
              <a:t>Data profile</a:t>
            </a:r>
            <a:endParaRPr lang="en-US" dirty="0"/>
          </a:p>
        </p:txBody>
      </p:sp>
      <p:sp>
        <p:nvSpPr>
          <p:cNvPr id="3" name="Content Placeholder 2"/>
          <p:cNvSpPr>
            <a:spLocks noGrp="1"/>
          </p:cNvSpPr>
          <p:nvPr>
            <p:ph idx="1"/>
          </p:nvPr>
        </p:nvSpPr>
        <p:spPr>
          <a:xfrm>
            <a:off x="334963" y="981307"/>
            <a:ext cx="5578949" cy="5190893"/>
          </a:xfrm>
        </p:spPr>
        <p:txBody>
          <a:bodyPr/>
          <a:lstStyle/>
          <a:p>
            <a:pPr marL="0" indent="0">
              <a:buNone/>
            </a:pPr>
            <a:r>
              <a:rPr lang="en-US" b="1" dirty="0" smtClean="0"/>
              <a:t>Training Set </a:t>
            </a:r>
            <a:r>
              <a:rPr lang="mr-IN" dirty="0" smtClean="0"/>
              <a:t>–</a:t>
            </a:r>
            <a:r>
              <a:rPr lang="en-US" dirty="0" smtClean="0"/>
              <a:t> 13 variables 614 observations</a:t>
            </a:r>
          </a:p>
          <a:p>
            <a:r>
              <a:rPr lang="en-US" dirty="0" smtClean="0"/>
              <a:t>Random partition </a:t>
            </a:r>
            <a:r>
              <a:rPr lang="mr-IN" dirty="0" smtClean="0"/>
              <a:t>–</a:t>
            </a:r>
            <a:r>
              <a:rPr lang="en-US" dirty="0" smtClean="0"/>
              <a:t> 414 training, 200 testing</a:t>
            </a:r>
            <a:endParaRPr lang="en-US" dirty="0"/>
          </a:p>
        </p:txBody>
      </p:sp>
      <p:sp>
        <p:nvSpPr>
          <p:cNvPr id="4" name="Content Placeholder 2"/>
          <p:cNvSpPr txBox="1">
            <a:spLocks/>
          </p:cNvSpPr>
          <p:nvPr/>
        </p:nvSpPr>
        <p:spPr>
          <a:xfrm>
            <a:off x="6278089" y="981307"/>
            <a:ext cx="5775366" cy="5190893"/>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smtClean="0"/>
              <a:t>Validation Set </a:t>
            </a:r>
            <a:r>
              <a:rPr lang="mr-IN" dirty="0" smtClean="0"/>
              <a:t>–</a:t>
            </a:r>
            <a:r>
              <a:rPr lang="en-US" dirty="0" smtClean="0"/>
              <a:t> 12 variables 367 observations</a:t>
            </a:r>
          </a:p>
          <a:p>
            <a:r>
              <a:rPr lang="en-US" dirty="0" smtClean="0"/>
              <a:t>Same structure as training set</a:t>
            </a:r>
            <a:endParaRPr lang="en-US" dirty="0"/>
          </a:p>
        </p:txBody>
      </p:sp>
      <p:pic>
        <p:nvPicPr>
          <p:cNvPr id="7" name="Picture 6"/>
          <p:cNvPicPr>
            <a:picLocks noChangeAspect="1"/>
          </p:cNvPicPr>
          <p:nvPr/>
        </p:nvPicPr>
        <p:blipFill rotWithShape="1">
          <a:blip r:embed="rId3"/>
          <a:srcRect t="42093"/>
          <a:stretch/>
        </p:blipFill>
        <p:spPr>
          <a:xfrm>
            <a:off x="3601485" y="1892710"/>
            <a:ext cx="3154527" cy="3072579"/>
          </a:xfrm>
          <a:prstGeom prst="rect">
            <a:avLst/>
          </a:prstGeom>
        </p:spPr>
      </p:pic>
      <p:pic>
        <p:nvPicPr>
          <p:cNvPr id="8" name="Picture 7"/>
          <p:cNvPicPr>
            <a:picLocks noChangeAspect="1"/>
          </p:cNvPicPr>
          <p:nvPr/>
        </p:nvPicPr>
        <p:blipFill rotWithShape="1">
          <a:blip r:embed="rId3"/>
          <a:srcRect b="57906"/>
          <a:stretch/>
        </p:blipFill>
        <p:spPr>
          <a:xfrm>
            <a:off x="441480" y="1989415"/>
            <a:ext cx="3154527" cy="2233541"/>
          </a:xfrm>
          <a:prstGeom prst="rect">
            <a:avLst/>
          </a:prstGeom>
        </p:spPr>
      </p:pic>
      <p:grpSp>
        <p:nvGrpSpPr>
          <p:cNvPr id="14" name="Group 13"/>
          <p:cNvGrpSpPr/>
          <p:nvPr/>
        </p:nvGrpSpPr>
        <p:grpSpPr>
          <a:xfrm>
            <a:off x="6205597" y="1892710"/>
            <a:ext cx="5555226" cy="3271715"/>
            <a:chOff x="3810000" y="1676196"/>
            <a:chExt cx="7655232" cy="4508500"/>
          </a:xfrm>
        </p:grpSpPr>
        <p:pic>
          <p:nvPicPr>
            <p:cNvPr id="12" name="Picture 11"/>
            <p:cNvPicPr>
              <a:picLocks noChangeAspect="1"/>
            </p:cNvPicPr>
            <p:nvPr/>
          </p:nvPicPr>
          <p:blipFill>
            <a:blip r:embed="rId4"/>
            <a:stretch>
              <a:fillRect/>
            </a:stretch>
          </p:blipFill>
          <p:spPr>
            <a:xfrm>
              <a:off x="3810000" y="1739900"/>
              <a:ext cx="4572000" cy="3378200"/>
            </a:xfrm>
            <a:prstGeom prst="rect">
              <a:avLst/>
            </a:prstGeom>
          </p:spPr>
        </p:pic>
        <p:pic>
          <p:nvPicPr>
            <p:cNvPr id="13" name="Picture 12"/>
            <p:cNvPicPr>
              <a:picLocks noChangeAspect="1"/>
            </p:cNvPicPr>
            <p:nvPr/>
          </p:nvPicPr>
          <p:blipFill>
            <a:blip r:embed="rId5"/>
            <a:stretch>
              <a:fillRect/>
            </a:stretch>
          </p:blipFill>
          <p:spPr>
            <a:xfrm>
              <a:off x="8366432" y="1676196"/>
              <a:ext cx="3098800" cy="4508500"/>
            </a:xfrm>
            <a:prstGeom prst="rect">
              <a:avLst/>
            </a:prstGeom>
          </p:spPr>
        </p:pic>
      </p:grpSp>
      <p:sp>
        <p:nvSpPr>
          <p:cNvPr id="15" name="Rectangle 14"/>
          <p:cNvSpPr/>
          <p:nvPr/>
        </p:nvSpPr>
        <p:spPr>
          <a:xfrm>
            <a:off x="300042" y="5849942"/>
            <a:ext cx="5156796" cy="1015663"/>
          </a:xfrm>
          <a:prstGeom prst="rect">
            <a:avLst/>
          </a:prstGeom>
        </p:spPr>
        <p:txBody>
          <a:bodyPr wrap="none">
            <a:spAutoFit/>
          </a:bodyPr>
          <a:lstStyle/>
          <a:p>
            <a:r>
              <a:rPr lang="en-US" sz="1200" dirty="0"/>
              <a:t>s</a:t>
            </a:r>
            <a:r>
              <a:rPr lang="en-US" sz="1200" dirty="0" smtClean="0"/>
              <a:t>ummary(&lt;FOO&gt;)</a:t>
            </a:r>
          </a:p>
          <a:p>
            <a:r>
              <a:rPr lang="en-US" sz="1200" dirty="0" smtClean="0"/>
              <a:t>Some missing records, most severe for </a:t>
            </a:r>
            <a:r>
              <a:rPr lang="en-US" sz="1200" dirty="0" err="1" smtClean="0"/>
              <a:t>Credit_History</a:t>
            </a:r>
            <a:endParaRPr lang="en-US" sz="1200" dirty="0" smtClean="0"/>
          </a:p>
          <a:p>
            <a:r>
              <a:rPr lang="en-US" sz="1200" dirty="0" err="1" smtClean="0"/>
              <a:t>ApplicantIncome</a:t>
            </a:r>
            <a:r>
              <a:rPr lang="en-US" sz="1200" dirty="0" smtClean="0"/>
              <a:t> and </a:t>
            </a:r>
            <a:r>
              <a:rPr lang="en-US" sz="1200" dirty="0" err="1" smtClean="0"/>
              <a:t>CoapplicantIncome</a:t>
            </a:r>
            <a:r>
              <a:rPr lang="en-US" sz="1200" dirty="0" smtClean="0"/>
              <a:t> seems to have some outliers</a:t>
            </a:r>
          </a:p>
          <a:p>
            <a:r>
              <a:rPr lang="en-US" sz="1200" dirty="0" err="1" smtClean="0"/>
              <a:t>CoappliantIncome</a:t>
            </a:r>
            <a:r>
              <a:rPr lang="en-US" sz="1200" dirty="0" smtClean="0"/>
              <a:t> as zero should be treated differently</a:t>
            </a:r>
          </a:p>
          <a:p>
            <a:r>
              <a:rPr lang="en-US" sz="1200" dirty="0" smtClean="0"/>
              <a:t>Target is not severely unbalanced</a:t>
            </a:r>
            <a:endParaRPr lang="en-US" sz="1200" dirty="0"/>
          </a:p>
        </p:txBody>
      </p:sp>
      <p:sp>
        <p:nvSpPr>
          <p:cNvPr id="16" name="Rectangle 15"/>
          <p:cNvSpPr/>
          <p:nvPr/>
        </p:nvSpPr>
        <p:spPr>
          <a:xfrm>
            <a:off x="4603531" y="4332162"/>
            <a:ext cx="893380" cy="57486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897155" y="4619596"/>
            <a:ext cx="1162599" cy="276999"/>
          </a:xfrm>
          <a:prstGeom prst="rect">
            <a:avLst/>
          </a:prstGeom>
          <a:noFill/>
        </p:spPr>
        <p:txBody>
          <a:bodyPr wrap="square" rtlCol="0">
            <a:spAutoFit/>
          </a:bodyPr>
          <a:lstStyle/>
          <a:p>
            <a:r>
              <a:rPr lang="en-US" sz="1200" smtClean="0">
                <a:solidFill>
                  <a:srgbClr val="00B050"/>
                </a:solidFill>
              </a:rPr>
              <a:t>Target</a:t>
            </a:r>
            <a:endParaRPr lang="en-US" sz="1200">
              <a:solidFill>
                <a:srgbClr val="00B050"/>
              </a:solidFill>
            </a:endParaRPr>
          </a:p>
        </p:txBody>
      </p:sp>
    </p:spTree>
    <p:extLst>
      <p:ext uri="{BB962C8B-B14F-4D97-AF65-F5344CB8AC3E}">
        <p14:creationId xmlns:p14="http://schemas.microsoft.com/office/powerpoint/2010/main" val="965891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 visualization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8500" y="659842"/>
            <a:ext cx="10261852" cy="6198158"/>
          </a:xfrm>
          <a:prstGeom prst="rect">
            <a:avLst/>
          </a:prstGeom>
        </p:spPr>
      </p:pic>
    </p:spTree>
    <p:extLst>
      <p:ext uri="{BB962C8B-B14F-4D97-AF65-F5344CB8AC3E}">
        <p14:creationId xmlns:p14="http://schemas.microsoft.com/office/powerpoint/2010/main" val="25827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Demographics - Gender</a:t>
            </a:r>
            <a:endParaRPr lang="en-US" dirty="0"/>
          </a:p>
        </p:txBody>
      </p:sp>
      <p:sp>
        <p:nvSpPr>
          <p:cNvPr id="3" name="Content Placeholder 2"/>
          <p:cNvSpPr>
            <a:spLocks noGrp="1"/>
          </p:cNvSpPr>
          <p:nvPr>
            <p:ph idx="1"/>
          </p:nvPr>
        </p:nvSpPr>
        <p:spPr>
          <a:xfrm>
            <a:off x="6438900" y="1917700"/>
            <a:ext cx="5418138" cy="4254500"/>
          </a:xfrm>
        </p:spPr>
        <p:txBody>
          <a:bodyPr/>
          <a:lstStyle/>
          <a:p>
            <a:r>
              <a:rPr lang="en-US" smtClean="0"/>
              <a:t>Total records: 614 / 614</a:t>
            </a:r>
            <a:endParaRPr lang="en-US" dirty="0"/>
          </a:p>
        </p:txBody>
      </p:sp>
      <p:pic>
        <p:nvPicPr>
          <p:cNvPr id="4" name="Picture 3"/>
          <p:cNvPicPr>
            <a:picLocks noChangeAspect="1"/>
          </p:cNvPicPr>
          <p:nvPr/>
        </p:nvPicPr>
        <p:blipFill rotWithShape="1">
          <a:blip r:embed="rId2"/>
          <a:srcRect r="17201" b="29033"/>
          <a:stretch/>
        </p:blipFill>
        <p:spPr>
          <a:xfrm>
            <a:off x="8783638" y="283914"/>
            <a:ext cx="2544762" cy="1532186"/>
          </a:xfrm>
          <a:prstGeom prst="rect">
            <a:avLst/>
          </a:prstGeom>
        </p:spPr>
      </p:pic>
      <p:pic>
        <p:nvPicPr>
          <p:cNvPr id="5" name="Picture 4"/>
          <p:cNvPicPr>
            <a:picLocks noChangeAspect="1"/>
          </p:cNvPicPr>
          <p:nvPr/>
        </p:nvPicPr>
        <p:blipFill>
          <a:blip r:embed="rId3"/>
          <a:stretch>
            <a:fillRect/>
          </a:stretch>
        </p:blipFill>
        <p:spPr>
          <a:xfrm>
            <a:off x="334963" y="882650"/>
            <a:ext cx="5765800" cy="5092700"/>
          </a:xfrm>
          <a:prstGeom prst="rect">
            <a:avLst/>
          </a:prstGeom>
        </p:spPr>
      </p:pic>
    </p:spTree>
    <p:extLst>
      <p:ext uri="{BB962C8B-B14F-4D97-AF65-F5344CB8AC3E}">
        <p14:creationId xmlns:p14="http://schemas.microsoft.com/office/powerpoint/2010/main" val="90234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Demographics - Married</a:t>
            </a:r>
            <a:endParaRPr lang="en-US" dirty="0"/>
          </a:p>
        </p:txBody>
      </p:sp>
      <p:sp>
        <p:nvSpPr>
          <p:cNvPr id="3" name="Content Placeholder 2"/>
          <p:cNvSpPr>
            <a:spLocks noGrp="1"/>
          </p:cNvSpPr>
          <p:nvPr>
            <p:ph idx="1"/>
          </p:nvPr>
        </p:nvSpPr>
        <p:spPr>
          <a:xfrm>
            <a:off x="6438900" y="1917700"/>
            <a:ext cx="5418138" cy="4254500"/>
          </a:xfrm>
        </p:spPr>
        <p:txBody>
          <a:bodyPr/>
          <a:lstStyle/>
          <a:p>
            <a:r>
              <a:rPr lang="en-US" dirty="0" smtClean="0"/>
              <a:t>Total records: 614 / 614</a:t>
            </a:r>
            <a:endParaRPr lang="en-US" dirty="0"/>
          </a:p>
        </p:txBody>
      </p:sp>
      <p:pic>
        <p:nvPicPr>
          <p:cNvPr id="4" name="Picture 3"/>
          <p:cNvPicPr>
            <a:picLocks noChangeAspect="1"/>
          </p:cNvPicPr>
          <p:nvPr/>
        </p:nvPicPr>
        <p:blipFill rotWithShape="1">
          <a:blip r:embed="rId2"/>
          <a:srcRect r="17201" b="29033"/>
          <a:stretch/>
        </p:blipFill>
        <p:spPr>
          <a:xfrm>
            <a:off x="8783638" y="283914"/>
            <a:ext cx="2544762" cy="1532186"/>
          </a:xfrm>
          <a:prstGeom prst="rect">
            <a:avLst/>
          </a:prstGeom>
        </p:spPr>
      </p:pic>
      <p:pic>
        <p:nvPicPr>
          <p:cNvPr id="6" name="Picture 5"/>
          <p:cNvPicPr>
            <a:picLocks noChangeAspect="1"/>
          </p:cNvPicPr>
          <p:nvPr/>
        </p:nvPicPr>
        <p:blipFill>
          <a:blip r:embed="rId3"/>
          <a:stretch>
            <a:fillRect/>
          </a:stretch>
        </p:blipFill>
        <p:spPr>
          <a:xfrm>
            <a:off x="381000" y="1009650"/>
            <a:ext cx="5765800" cy="4991100"/>
          </a:xfrm>
          <a:prstGeom prst="rect">
            <a:avLst/>
          </a:prstGeom>
        </p:spPr>
      </p:pic>
    </p:spTree>
    <p:extLst>
      <p:ext uri="{BB962C8B-B14F-4D97-AF65-F5344CB8AC3E}">
        <p14:creationId xmlns:p14="http://schemas.microsoft.com/office/powerpoint/2010/main" val="1299380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Demographics </a:t>
            </a:r>
            <a:r>
              <a:rPr lang="mr-IN" dirty="0" smtClean="0"/>
              <a:t>–</a:t>
            </a:r>
            <a:r>
              <a:rPr lang="en-US" dirty="0" smtClean="0"/>
              <a:t> </a:t>
            </a:r>
            <a:r>
              <a:rPr lang="en-US" dirty="0" err="1" smtClean="0"/>
              <a:t>Self_Employed</a:t>
            </a:r>
            <a:endParaRPr lang="en-US" dirty="0"/>
          </a:p>
        </p:txBody>
      </p:sp>
      <p:sp>
        <p:nvSpPr>
          <p:cNvPr id="3" name="Content Placeholder 2"/>
          <p:cNvSpPr>
            <a:spLocks noGrp="1"/>
          </p:cNvSpPr>
          <p:nvPr>
            <p:ph idx="1"/>
          </p:nvPr>
        </p:nvSpPr>
        <p:spPr>
          <a:xfrm>
            <a:off x="6438900" y="1917700"/>
            <a:ext cx="5418138" cy="4254500"/>
          </a:xfrm>
        </p:spPr>
        <p:txBody>
          <a:bodyPr/>
          <a:lstStyle/>
          <a:p>
            <a:r>
              <a:rPr lang="en-US" smtClean="0"/>
              <a:t>Total records: 614 / 614</a:t>
            </a:r>
            <a:endParaRPr lang="en-US" dirty="0"/>
          </a:p>
        </p:txBody>
      </p:sp>
      <p:pic>
        <p:nvPicPr>
          <p:cNvPr id="4" name="Picture 3"/>
          <p:cNvPicPr>
            <a:picLocks noChangeAspect="1"/>
          </p:cNvPicPr>
          <p:nvPr/>
        </p:nvPicPr>
        <p:blipFill rotWithShape="1">
          <a:blip r:embed="rId2"/>
          <a:srcRect r="17201" b="29033"/>
          <a:stretch/>
        </p:blipFill>
        <p:spPr>
          <a:xfrm>
            <a:off x="8783638" y="283914"/>
            <a:ext cx="2544762" cy="1532186"/>
          </a:xfrm>
          <a:prstGeom prst="rect">
            <a:avLst/>
          </a:prstGeom>
        </p:spPr>
      </p:pic>
      <p:pic>
        <p:nvPicPr>
          <p:cNvPr id="6" name="Picture 5"/>
          <p:cNvPicPr>
            <a:picLocks noChangeAspect="1"/>
          </p:cNvPicPr>
          <p:nvPr/>
        </p:nvPicPr>
        <p:blipFill>
          <a:blip r:embed="rId3"/>
          <a:stretch>
            <a:fillRect/>
          </a:stretch>
        </p:blipFill>
        <p:spPr>
          <a:xfrm>
            <a:off x="334963" y="952500"/>
            <a:ext cx="5702300" cy="4953000"/>
          </a:xfrm>
          <a:prstGeom prst="rect">
            <a:avLst/>
          </a:prstGeom>
        </p:spPr>
      </p:pic>
    </p:spTree>
    <p:extLst>
      <p:ext uri="{BB962C8B-B14F-4D97-AF65-F5344CB8AC3E}">
        <p14:creationId xmlns:p14="http://schemas.microsoft.com/office/powerpoint/2010/main" val="927058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Overall trend </a:t>
            </a:r>
            <a:r>
              <a:rPr lang="mr-IN" dirty="0" smtClean="0"/>
              <a:t>–</a:t>
            </a:r>
            <a:r>
              <a:rPr lang="en-US" dirty="0" smtClean="0"/>
              <a:t> Demographics - EDUCATION</a:t>
            </a:r>
            <a:endParaRPr lang="en-US" dirty="0"/>
          </a:p>
        </p:txBody>
      </p:sp>
      <p:sp>
        <p:nvSpPr>
          <p:cNvPr id="3" name="Content Placeholder 2"/>
          <p:cNvSpPr>
            <a:spLocks noGrp="1"/>
          </p:cNvSpPr>
          <p:nvPr>
            <p:ph idx="1"/>
          </p:nvPr>
        </p:nvSpPr>
        <p:spPr>
          <a:xfrm>
            <a:off x="6438900" y="1917700"/>
            <a:ext cx="5418138" cy="4254500"/>
          </a:xfrm>
        </p:spPr>
        <p:txBody>
          <a:bodyPr/>
          <a:lstStyle/>
          <a:p>
            <a:r>
              <a:rPr lang="en-US" smtClean="0"/>
              <a:t>Total records: 614 / 614</a:t>
            </a:r>
            <a:endParaRPr lang="en-US" dirty="0"/>
          </a:p>
        </p:txBody>
      </p:sp>
      <p:pic>
        <p:nvPicPr>
          <p:cNvPr id="4" name="Picture 3"/>
          <p:cNvPicPr>
            <a:picLocks noChangeAspect="1"/>
          </p:cNvPicPr>
          <p:nvPr/>
        </p:nvPicPr>
        <p:blipFill rotWithShape="1">
          <a:blip r:embed="rId2"/>
          <a:srcRect r="17201" b="29033"/>
          <a:stretch/>
        </p:blipFill>
        <p:spPr>
          <a:xfrm>
            <a:off x="8783638" y="283914"/>
            <a:ext cx="2544762" cy="1532186"/>
          </a:xfrm>
          <a:prstGeom prst="rect">
            <a:avLst/>
          </a:prstGeom>
        </p:spPr>
      </p:pic>
      <p:pic>
        <p:nvPicPr>
          <p:cNvPr id="6" name="Picture 5"/>
          <p:cNvPicPr>
            <a:picLocks noChangeAspect="1"/>
          </p:cNvPicPr>
          <p:nvPr/>
        </p:nvPicPr>
        <p:blipFill>
          <a:blip r:embed="rId3"/>
          <a:stretch>
            <a:fillRect/>
          </a:stretch>
        </p:blipFill>
        <p:spPr>
          <a:xfrm>
            <a:off x="334963" y="863600"/>
            <a:ext cx="5626100" cy="5994400"/>
          </a:xfrm>
          <a:prstGeom prst="rect">
            <a:avLst/>
          </a:prstGeom>
        </p:spPr>
      </p:pic>
    </p:spTree>
    <p:extLst>
      <p:ext uri="{BB962C8B-B14F-4D97-AF65-F5344CB8AC3E}">
        <p14:creationId xmlns:p14="http://schemas.microsoft.com/office/powerpoint/2010/main" val="10840817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2409</TotalTime>
  <Words>535</Words>
  <Application>Microsoft Macintosh PowerPoint</Application>
  <PresentationFormat>Widescreen</PresentationFormat>
  <Paragraphs>96</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JasmineUPC</vt:lpstr>
      <vt:lpstr>Mangal</vt:lpstr>
      <vt:lpstr>Rockwell</vt:lpstr>
      <vt:lpstr>Rockwell Condensed</vt:lpstr>
      <vt:lpstr>Rockwell Extra Bold</vt:lpstr>
      <vt:lpstr>Wingdings</vt:lpstr>
      <vt:lpstr>Wood Type</vt:lpstr>
      <vt:lpstr>Loan Prediction (Analytics Vidhya Practice Dataset)</vt:lpstr>
      <vt:lpstr>Problem overview</vt:lpstr>
      <vt:lpstr>Data</vt:lpstr>
      <vt:lpstr>Data profile</vt:lpstr>
      <vt:lpstr>Missing value visualization</vt:lpstr>
      <vt:lpstr>Overall trend – Demographics - Gender</vt:lpstr>
      <vt:lpstr>Overall trend – Demographics - Married</vt:lpstr>
      <vt:lpstr>Overall trend – Demographics – Self_Employed</vt:lpstr>
      <vt:lpstr>Overall trend – Demographics - EDUCATION</vt:lpstr>
      <vt:lpstr>Overall trend – financials - Dependents</vt:lpstr>
      <vt:lpstr>Overall trend – financials – Applicant income and coapplicant</vt:lpstr>
      <vt:lpstr>Overall trend – financials – Applicantincome</vt:lpstr>
      <vt:lpstr>Overall trend – financials – COApplicantincome</vt:lpstr>
      <vt:lpstr>Whether Coapplicantincome = o has special meaning</vt:lpstr>
      <vt:lpstr>Whether Coapplicantincome = o has special meaning (2)</vt:lpstr>
      <vt:lpstr>Overall trend – Financials – CREDIT_HISTORY</vt:lpstr>
      <vt:lpstr>Overall trend – LOAN DETAILS – Loan amount and term</vt:lpstr>
      <vt:lpstr>Overall trend – LOAN DETAILS – LoanAmount</vt:lpstr>
      <vt:lpstr>Overall trend – LOAN DETAILS – LOANTERM</vt:lpstr>
      <vt:lpstr>Overall trend – LOAN DETAILS – Property_Area</vt:lpstr>
      <vt:lpstr>Modeling PLan</vt:lpstr>
      <vt:lpstr>Data cleansing</vt:lpstr>
      <vt:lpstr>Model evaluation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Prediction (Analytics Vidhya)</dc:title>
  <dc:creator>Microsoft Office User</dc:creator>
  <cp:lastModifiedBy>Microsoft Office User</cp:lastModifiedBy>
  <cp:revision>40</cp:revision>
  <dcterms:created xsi:type="dcterms:W3CDTF">2017-01-18T06:10:54Z</dcterms:created>
  <dcterms:modified xsi:type="dcterms:W3CDTF">2017-01-31T03:44:46Z</dcterms:modified>
</cp:coreProperties>
</file>